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304" r:id="rId23"/>
    <p:sldId id="305" r:id="rId24"/>
    <p:sldId id="284" r:id="rId25"/>
    <p:sldId id="299" r:id="rId26"/>
    <p:sldId id="279" r:id="rId27"/>
    <p:sldId id="280" r:id="rId28"/>
    <p:sldId id="301" r:id="rId29"/>
    <p:sldId id="306" r:id="rId30"/>
    <p:sldId id="281" r:id="rId31"/>
    <p:sldId id="307" r:id="rId32"/>
    <p:sldId id="282" r:id="rId33"/>
    <p:sldId id="283" r:id="rId34"/>
    <p:sldId id="285" r:id="rId35"/>
    <p:sldId id="308" r:id="rId36"/>
    <p:sldId id="309" r:id="rId37"/>
    <p:sldId id="286" r:id="rId38"/>
    <p:sldId id="287" r:id="rId39"/>
    <p:sldId id="288" r:id="rId40"/>
    <p:sldId id="289" r:id="rId41"/>
    <p:sldId id="310" r:id="rId42"/>
    <p:sldId id="291" r:id="rId43"/>
    <p:sldId id="292" r:id="rId44"/>
    <p:sldId id="294" r:id="rId45"/>
    <p:sldId id="296" r:id="rId46"/>
    <p:sldId id="302" r:id="rId47"/>
    <p:sldId id="303" r:id="rId48"/>
    <p:sldId id="300" r:id="rId49"/>
    <p:sldId id="293" r:id="rId50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1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4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6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6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68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98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4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5217-D0CE-40FD-8703-4E33DBC6EC7C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683F-C4D1-4D81-AB4E-4E8F5DC80D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1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llet-school.3d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k.com/plisetskayam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0101" y="1861849"/>
            <a:ext cx="9011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Публичный доклад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бюджетного учреждения дополнительного образования детской хореографической школы имени М.М. Плисецкой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городского округа Тольятти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период с 01.01.202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31.12.202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25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4" y="192796"/>
            <a:ext cx="10515600" cy="4957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реализовывалось 14 образовательных программ: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81388"/>
              </p:ext>
            </p:extLst>
          </p:nvPr>
        </p:nvGraphicFramePr>
        <p:xfrm>
          <a:off x="609600" y="709128"/>
          <a:ext cx="10662416" cy="611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0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общеобразовательная  программа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хореографического искусства «Хореографическое творчество»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0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программа в области хореографического искусства                        «Основы хореографического искусства»  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программа в области хореографического искусства                                          «Основы хореографического искусства»  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образовательные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«Детская хореография»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раннего эстетического 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 области хореографического искусства для детей дошкольного возраста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раннего развития «Радость»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«Балетная гимнастика для взрослых»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163928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Хореографический ансамбль (для учащихся 6 – 10 лет)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Хореографический ансамбль (для учащихся 11 – 16 лет)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игры на музыкальном инструменте (фортепиано) 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игры на музыкальном инструменте (фортепиано) II ступень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игры на музыкальном инструменте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(фортепиано) 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9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ансамбль танца «Карамельки»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Условия осуществления образовательного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5" y="308473"/>
            <a:ext cx="10515600" cy="6610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Основные характеристики учебного процесса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422" y="1277957"/>
            <a:ext cx="11523643" cy="5100809"/>
          </a:xfrm>
        </p:spPr>
        <p:txBody>
          <a:bodyPr>
            <a:normAutofit fontScale="92500" lnSpcReduction="20000"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школы определяется шестидневной рабочей неделей.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организована в две смены.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занятий в школе с 08:00 ч. до 20:00 ч.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урока - 40 минут (1 академический час)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80 минут (2 академических часа).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процесса - 34 недели.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у групп раннего эстетического развития на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подготовительном отделении школы составляет 25 минут (1 академический час).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между занятиями - 10 минут.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процесса - 36 недель.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для обучающихся по программе «Балетная гимнастика для   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 составляет 40 минут (1 академический час). Продолжительность учебного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- 36 недель.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учебных занятий соответствует Санитарным правилам СП 2.4.3648-20.</a:t>
            </a:r>
          </a:p>
        </p:txBody>
      </p:sp>
    </p:spTree>
    <p:extLst>
      <p:ext uri="{BB962C8B-B14F-4D97-AF65-F5344CB8AC3E}">
        <p14:creationId xmlns:p14="http://schemas.microsoft.com/office/powerpoint/2010/main" val="21393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02" y="302964"/>
            <a:ext cx="10515600" cy="67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Обеспечение безопасности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671" y="1107269"/>
            <a:ext cx="10753345" cy="5100809"/>
          </a:xfrm>
        </p:spPr>
        <p:txBody>
          <a:bodyPr>
            <a:normAutofit fontScale="85000" lnSpcReduction="20000"/>
          </a:bodyPr>
          <a:lstStyle/>
          <a:p>
            <a:pPr indent="450000"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охраны труда и соблюдения техники безопасности проведены следующие мероприятия: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Инструктажи по технике безопасности с учащимися как при проведении занятий хореографией в хореографических залах, так и при организации выступлений, внешкольных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информационном стенде по технике безопасности для учащихся школы                       и родителей инструкций по технике безопасности, правил безопасности в школе, на выезде 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санитарно-гигиеническим состоянием учебных и рабочих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уголка по охране труда- баннер с наглядными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и просветительская работа против вирусных заболеваний в периоды эпидемий среди учащихся и сотрудников школы.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Обучение/проверка знаний по охране труда, теплоэнергетике, правилам пожарной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0756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55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02" y="302964"/>
            <a:ext cx="10515600" cy="67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Сведения о кадровом составе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53561"/>
              </p:ext>
            </p:extLst>
          </p:nvPr>
        </p:nvGraphicFramePr>
        <p:xfrm>
          <a:off x="554183" y="974993"/>
          <a:ext cx="1089242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5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642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Административно-хозяйственные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 хореографических дисциплин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34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Концертмейстеры, из них: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теоретических дисциплин</a:t>
                      </a:r>
                    </a:p>
                    <a:p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 фортепиано</a:t>
                      </a:r>
                    </a:p>
                    <a:p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совместители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</a:p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человек</a:t>
                      </a:r>
                    </a:p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 теоретических дисциплин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06033"/>
              </p:ext>
            </p:extLst>
          </p:nvPr>
        </p:nvGraphicFramePr>
        <p:xfrm>
          <a:off x="579629" y="4542622"/>
          <a:ext cx="108415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9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068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занимаемой должности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B8B1A6-740E-7346-7527-6ACF26A8F92D}"/>
              </a:ext>
            </a:extLst>
          </p:cNvPr>
          <p:cNvSpPr txBox="1"/>
          <p:nvPr/>
        </p:nvSpPr>
        <p:spPr>
          <a:xfrm>
            <a:off x="2114550" y="4080957"/>
            <a:ext cx="851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педагогических работников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BB6C3B-63B6-A86B-63E6-092D610308CD}"/>
              </a:ext>
            </a:extLst>
          </p:cNvPr>
          <p:cNvSpPr txBox="1"/>
          <p:nvPr/>
        </p:nvSpPr>
        <p:spPr>
          <a:xfrm>
            <a:off x="468630" y="6060533"/>
            <a:ext cx="10664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Средний возраст педагогических работников учреждения составляет 47 лет.</a:t>
            </a:r>
          </a:p>
        </p:txBody>
      </p:sp>
    </p:spTree>
    <p:extLst>
      <p:ext uri="{BB962C8B-B14F-4D97-AF65-F5344CB8AC3E}">
        <p14:creationId xmlns:p14="http://schemas.microsoft.com/office/powerpoint/2010/main" val="830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27264"/>
            <a:ext cx="10515600" cy="1151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педагогических работников в конкурсах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в 2024 году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70349"/>
              </p:ext>
            </p:extLst>
          </p:nvPr>
        </p:nvGraphicFramePr>
        <p:xfrm>
          <a:off x="2179320" y="2253200"/>
          <a:ext cx="83972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ед.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18044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50616"/>
              </p:ext>
            </p:extLst>
          </p:nvPr>
        </p:nvGraphicFramePr>
        <p:xfrm>
          <a:off x="2179319" y="4473149"/>
          <a:ext cx="8397239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Дипломы Гран-при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555111"/>
                  </a:ext>
                </a:extLst>
              </a:tr>
              <a:tr h="293057">
                <a:tc>
                  <a:txBody>
                    <a:bodyPr/>
                    <a:lstStyle/>
                    <a:p>
                      <a:r>
                        <a:rPr lang="ru-RU" sz="2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Дипломы победителей и призёров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27 ед.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Дипломы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22 ед.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 ед.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6321C1-1547-7CFA-42EB-9249EDA45E64}"/>
              </a:ext>
            </a:extLst>
          </p:cNvPr>
          <p:cNvSpPr txBox="1"/>
          <p:nvPr/>
        </p:nvSpPr>
        <p:spPr>
          <a:xfrm>
            <a:off x="1851660" y="1261732"/>
            <a:ext cx="905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педагогических работников приняли участие в 19 конкурсах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39703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715" y="337687"/>
            <a:ext cx="10515600" cy="6016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 в 2024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715" y="987681"/>
            <a:ext cx="10930890" cy="5532632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</a:t>
            </a:r>
            <a:r>
              <a:rPr lang="ru-RU" sz="8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честь 25-летия школы коллективу вручено </a:t>
            </a: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Благодарственное письмо департамента культуры администрации городского округа Тольятти (памятная плакетка), а также: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endParaRPr lang="ru-RU" sz="8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Почетная грамота Губернатора Самарской области – 1 чел.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Благодарность Самарской Губернской Думы – 1 чел.</a:t>
            </a:r>
            <a:endParaRPr lang="ru-RU" sz="8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446088" algn="l"/>
              </a:tabLst>
            </a:pP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Почетная грамота министерства культуры Самарской области – 2 чел.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446088" algn="l"/>
              </a:tabLst>
            </a:pP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Благодарственное письмо Думы городского округа Тольятти – 3 чел.</a:t>
            </a:r>
            <a:endParaRPr lang="ru-RU" sz="8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Благодарность главы городского округа Тольятти – 4 чел.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Грамоты и Благодарственные письма Тольяттинской территориальной (городской) организации Общероссийского профессионального союза работников культуры – 13 чел.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Благодарственные письма МБУ ДО ДХШ им. М.М. Плисецкой –  4 чел.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8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честь профессиональных праздников «День работника культуры» и «День учителя» 2 педагогических работника отмечены Почетными грамотами администрации городского округа Тольятти.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02" y="302964"/>
            <a:ext cx="10515600" cy="67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Методическая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856" y="1070693"/>
            <a:ext cx="10021824" cy="5484343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Методическую работу, в соответствии с Планом работы школы, осуществляют 3 методических отдела: хореографический, концертмейстерский, музыкально-теоретический.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Проведено 11 методических заседаний. Заслушано 13 докладов, разработано 12 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тодических материалов.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публикаций в 2024 году – 24 единицы, общее количество публикаций за 2022-2024 гг. - 84 единицы.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93678" y="4610296"/>
            <a:ext cx="10765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2945CB8-BBD9-C61F-64D0-97A79FD2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5AC468FB-4422-558B-A7F3-DED1D3A7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3829050"/>
            <a:ext cx="6470073" cy="28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деятельности учреждения, качество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346" y="402336"/>
            <a:ext cx="105156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Успеваемость и качество знаний обучающихся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277957"/>
            <a:ext cx="10769946" cy="51008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промежуточной аттестации обучающихся: 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– 100 %, степень обученности – 75 %,  качество знаний – 88 %, средний балл – 4,3.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итоговой аттестации выпускников: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ДПОП «Хореографическое творчество» 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– 100 %,  степень обученности – 83 %, качество знаний – 82 %, средний балл - 4,49.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ДОРП «Основы хореографического искусства»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- 100 %, степень обученности – 100 %, качество знаний - 100 %, средний балл - 5,0.</a:t>
            </a: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71" y="2436296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характеристика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3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86" y="609600"/>
            <a:ext cx="10515600" cy="1177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Информация о выпускниках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ДХШ им. М.М. Плисецкой,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ССУЗ/ВУЗ в 2024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9" y="1719072"/>
            <a:ext cx="10021824" cy="3913632"/>
          </a:xfrm>
        </p:spPr>
        <p:txBody>
          <a:bodyPr>
            <a:normAutofit/>
          </a:bodyPr>
          <a:lstStyle/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29125"/>
              </p:ext>
            </p:extLst>
          </p:nvPr>
        </p:nvGraphicFramePr>
        <p:xfrm>
          <a:off x="599096" y="1918332"/>
          <a:ext cx="10969449" cy="121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9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учебного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70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«Колледж технического и художественного образования»            г. Тольятти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30EC2F-B9EA-917C-8CA6-1D587E88210C}"/>
              </a:ext>
            </a:extLst>
          </p:cNvPr>
          <p:cNvSpPr txBox="1"/>
          <p:nvPr/>
        </p:nvSpPr>
        <p:spPr>
          <a:xfrm>
            <a:off x="468630" y="3356739"/>
            <a:ext cx="1141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Ежегодно, наиболее одарённые учащиеся, не завершив обучение по дополнительным образовательным программам школы,                                          поступают в профессиональные учебные заведения страны.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F9B1759-6CBC-7606-5172-3D7EC8FA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21527"/>
              </p:ext>
            </p:extLst>
          </p:nvPr>
        </p:nvGraphicFramePr>
        <p:xfrm>
          <a:off x="611275" y="4807561"/>
          <a:ext cx="10969449" cy="125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4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учебного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 БОУ ВПО «Академия Русского балета имени А.Я. Вагановой»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07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СПб ГБПОУ «Академия танца Бориса Эйфмана»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27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55" y="79496"/>
            <a:ext cx="10515600" cy="886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Участие обучающихся в фестивалях,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различных статусов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422" y="1277957"/>
            <a:ext cx="11523643" cy="5100809"/>
          </a:xfrm>
        </p:spPr>
        <p:txBody>
          <a:bodyPr>
            <a:normAutofit/>
          </a:bodyPr>
          <a:lstStyle/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32138"/>
              </p:ext>
            </p:extLst>
          </p:nvPr>
        </p:nvGraphicFramePr>
        <p:xfrm>
          <a:off x="1268731" y="966354"/>
          <a:ext cx="101269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9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5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0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конкурсов-фестивалей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конкурсов-фестивалей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победителей </a:t>
                      </a:r>
                    </a:p>
                    <a:p>
                      <a:pPr algn="ctr"/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призеров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32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2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879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32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323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83493"/>
              </p:ext>
            </p:extLst>
          </p:nvPr>
        </p:nvGraphicFramePr>
        <p:xfrm>
          <a:off x="1268731" y="4206201"/>
          <a:ext cx="10126981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6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0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Гран-при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Диплом лауреата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степени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132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Диплом лауреата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степени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Диплом лауреата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степени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447609"/>
                  </a:ext>
                </a:extLst>
              </a:tr>
              <a:tr h="29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1292263"/>
                  </a:ext>
                </a:extLst>
              </a:tr>
              <a:tr h="298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95512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7144" y="3744536"/>
            <a:ext cx="469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Награды</a:t>
            </a:r>
          </a:p>
        </p:txBody>
      </p:sp>
    </p:spTree>
    <p:extLst>
      <p:ext uri="{BB962C8B-B14F-4D97-AF65-F5344CB8AC3E}">
        <p14:creationId xmlns:p14="http://schemas.microsoft.com/office/powerpoint/2010/main" val="10628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EC1046-FF82-205E-91E4-D5A93636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AA6E3F-486B-2D23-04B2-0F41582BB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A6C5D-9721-946F-6472-88AB2708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914"/>
            <a:ext cx="10515600" cy="59228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Воспитательная работа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85E90F-A1BA-5914-7E5A-C37208048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744" y="1099703"/>
            <a:ext cx="10238509" cy="5278582"/>
          </a:xfrm>
        </p:spPr>
        <p:txBody>
          <a:bodyPr>
            <a:normAutofit fontScale="25000" lnSpcReduction="20000"/>
          </a:bodyPr>
          <a:lstStyle/>
          <a:p>
            <a:pPr indent="450215" algn="ctr">
              <a:buNone/>
            </a:pPr>
            <a:r>
              <a:rPr lang="ru-RU" sz="9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значимые воспитательные мероприятия и проекты:</a:t>
            </a:r>
          </a:p>
          <a:p>
            <a:pPr>
              <a:lnSpc>
                <a:spcPct val="120000"/>
              </a:lnSpc>
            </a:pP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Участие в акции «Семейное дерево знаний» (посадка дерева на территории школы).</a:t>
            </a:r>
          </a:p>
          <a:p>
            <a:pPr>
              <a:lnSpc>
                <a:spcPct val="120000"/>
              </a:lnSpc>
            </a:pP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Оформление стенда «Бессмертный полк» памяти героев Великой отечественной войны в рамках 	 празднования Дня Победы в Великой Отечественной </a:t>
            </a:r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войне </a:t>
            </a: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1941–1945 гг., беседы                     с учащимися  о подвиге предков в победе над фашизмом.</a:t>
            </a:r>
          </a:p>
          <a:p>
            <a:pPr algn="just">
              <a:lnSpc>
                <a:spcPct val="120000"/>
              </a:lnSpc>
              <a:tabLst>
                <a:tab pos="630555" algn="l"/>
              </a:tabLst>
            </a:pP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Проведение тематических уроков с учащимися подготовительного отделения, посвященных празднованию Дня Победы в Великой Отечественной </a:t>
            </a:r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войне </a:t>
            </a: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1941–1945 гг. Разучивание                                       с дошкольниками тематических стихотворений, песен к празднику Победы.</a:t>
            </a:r>
          </a:p>
          <a:p>
            <a:pPr algn="just">
              <a:lnSpc>
                <a:spcPct val="120000"/>
              </a:lnSpc>
              <a:tabLst>
                <a:tab pos="720725" algn="l"/>
              </a:tabLst>
            </a:pP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Посещение мемориального комплекса Мамаев курган, музея-панорамы «Сталинградская битва», Аллеи Героев, Вечного Огня в городе-герое Волгоград, участие в культурной программе в рамках празднования Дня Победы в Великой Отечественной </a:t>
            </a:r>
            <a:r>
              <a:rPr lang="ru-RU" sz="7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войне </a:t>
            </a:r>
            <a:r>
              <a:rPr lang="ru-RU" sz="7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1941–1945 гг.</a:t>
            </a:r>
          </a:p>
          <a:p>
            <a:pPr algn="just">
              <a:lnSpc>
                <a:spcPct val="120000"/>
              </a:lnSpc>
            </a:pPr>
            <a:r>
              <a:rPr lang="ru-RU" sz="7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Тематические лекции в Школьном музее «</a:t>
            </a:r>
            <a:r>
              <a:rPr lang="en-US" sz="7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r>
              <a:rPr lang="ru-RU" sz="7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Майя».</a:t>
            </a:r>
          </a:p>
          <a:p>
            <a:pPr algn="just">
              <a:lnSpc>
                <a:spcPct val="120000"/>
              </a:lnSpc>
            </a:pPr>
            <a:r>
              <a:rPr lang="ru-RU" sz="7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Тематические внутришкольные концерты.</a:t>
            </a:r>
          </a:p>
          <a:p>
            <a:pPr algn="just">
              <a:lnSpc>
                <a:spcPct val="120000"/>
              </a:lnSpc>
            </a:pPr>
            <a:r>
              <a:rPr lang="ru-RU" sz="7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Мероприятия, проводимые в библиотеке школы (викторины, квесты, лекции и беседы).</a:t>
            </a:r>
            <a:endParaRPr lang="ru-RU" sz="7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6B70CE-0C63-EAEE-FB41-758FB949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189EBB-7EB7-DCDC-C984-DC0BAC3FE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C95F6C-A0BB-B7C0-1744-8EEC7D7C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228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Удовлетворенность качеством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EDAADE-4D58-92E8-FCE7-C4E45E8A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422" y="734291"/>
            <a:ext cx="11523643" cy="5915891"/>
          </a:xfr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период с 02.12.2024 по 26.12.2024 было проведено анкетирование родителей, приняло участие 92 человека (30 % от общего числа родителей). </a:t>
            </a:r>
          </a:p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определение уровня удовлетворенности качеством образовательных услуг.</a:t>
            </a:r>
          </a:p>
          <a:p>
            <a:pPr marL="0" marR="0" lvl="0" indent="4500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D8C9D1-F3C8-8D24-9633-16AF6464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6" y="1961057"/>
            <a:ext cx="1097984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24"/>
            <a:ext cx="10515600" cy="521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98181"/>
              </p:ext>
            </p:extLst>
          </p:nvPr>
        </p:nvGraphicFramePr>
        <p:xfrm>
          <a:off x="692727" y="985371"/>
          <a:ext cx="10944537" cy="56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9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3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8"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о деятельности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285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478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сайта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социальной сети ВКонтакте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478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школьных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концертов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7478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Уровень подготовки проводимых мероприятий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8906745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173862"/>
                  </a:ext>
                </a:extLst>
              </a:tr>
              <a:tr h="337478"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 продолжать обучение своего ребенка в МБУ ДО ДХШ им. М.М. Плисецкой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затрудняются ответить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7310473"/>
                  </a:ext>
                </a:extLst>
              </a:tr>
              <a:tr h="337478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Оставили свой отзыв и пожелания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8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6693"/>
            <a:ext cx="10515600" cy="815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B819B1-DD88-8712-7011-1D9796DC6C8A}"/>
              </a:ext>
            </a:extLst>
          </p:cNvPr>
          <p:cNvSpPr txBox="1"/>
          <p:nvPr/>
        </p:nvSpPr>
        <p:spPr>
          <a:xfrm>
            <a:off x="457200" y="1057173"/>
            <a:ext cx="11286017" cy="578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Поступившие предложения от родителей: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постройка нового здания для школы;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зданию, где располагается в настоящее время хореографическая школа, требуется 	капитальный/косметический ремонт, благоустройство территории;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привлечение спонсоров;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организация буфета (вендингового аппарата);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	организация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парковки для автомобилей родителей. </a:t>
            </a:r>
          </a:p>
          <a:p>
            <a:pPr marL="0" marR="0" lvl="0" indent="4500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Выводы:</a:t>
            </a:r>
          </a:p>
          <a:p>
            <a:pPr marL="0" marR="0" lvl="0" indent="4500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Высокий уровень удовлетворенности качеством образовательных услуг, 	комфортности обучения в школе.</a:t>
            </a:r>
          </a:p>
          <a:p>
            <a:pPr marL="457200" marR="0" lvl="0" indent="442913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Сформировано доверие учащихся и их родителей к преподавателям, к уровню 	преподавания.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442913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Необходимо больше внимания уделять состоянию материально-технической базы 	школы, качеству информации о школе, привлекать внимание родителей                                	к социальным сетям, сайту школы.</a:t>
            </a:r>
          </a:p>
        </p:txBody>
      </p:sp>
    </p:spTree>
    <p:extLst>
      <p:ext uri="{BB962C8B-B14F-4D97-AF65-F5344CB8AC3E}">
        <p14:creationId xmlns:p14="http://schemas.microsoft.com/office/powerpoint/2010/main" val="891687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Социальная активность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внешние связи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2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426720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Участие обучающихся в концертной деятельности, образовательных и социальных проектах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9640" y="1468582"/>
            <a:ext cx="10637520" cy="4962698"/>
          </a:xfrm>
        </p:spPr>
        <p:txBody>
          <a:bodyPr>
            <a:normAutofit fontScale="85000" lnSpcReduction="20000"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обучающиеся приняли участие:                        </a:t>
            </a:r>
          </a:p>
          <a:p>
            <a:pPr indent="450215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213 чел. – в 34 массовых мероприятиях различного уровня, в т.ч. в 12 концертах, организованных хореографической школой (3 концерта – на муниципальном уровне,             9 – внутришкольные концерты). </a:t>
            </a:r>
          </a:p>
          <a:p>
            <a:pPr indent="450215" algn="just">
              <a:buNone/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чел. - в проектной деятельности - </a:t>
            </a:r>
            <a:r>
              <a:rPr lang="ru-RU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школьной учебно-практической конференции.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buNone/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 чел. - в 3 мероприятиях муниципального и регионального уровней,                      из них: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23 чел. – в Городском проекте «Фестиваль в кубе», Парковый комплекс истории техники им. К.Г. Сахарова г.о. Тольятти; </a:t>
            </a:r>
            <a:endParaRPr lang="ru-RU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  <a:tabLst>
                <a:tab pos="539750" algn="l"/>
              </a:tabLst>
            </a:pPr>
            <a:r>
              <a:rPr lang="ru-RU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15 чел. – в 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Гала-концерте Областного Пушкинского фестиваля детского и юношеского творчества «Руслан и Людмила»;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1 чел. -  в 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Специализированной профильной смене «Народно-сценический танец – 7, 8», Самарский региональный центр для одаренных детей «Вега». </a:t>
            </a:r>
            <a:endParaRPr lang="ru-RU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1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515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Участие обучающихся в концертной деятельности,               образовательных и социальных проектах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57393"/>
            <a:ext cx="11956473" cy="5700607"/>
          </a:xfrm>
        </p:spPr>
        <p:txBody>
          <a:bodyPr>
            <a:normAutofit fontScale="32500" lnSpcReduction="20000"/>
          </a:bodyPr>
          <a:lstStyle/>
          <a:p>
            <a:pPr indent="450000">
              <a:lnSpc>
                <a:spcPct val="80000"/>
              </a:lnSpc>
              <a:spcBef>
                <a:spcPts val="0"/>
              </a:spcBef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Праздничный концерт «Рождественские встречи» в д/с № 171 «Крепыш»;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>
              <a:lnSpc>
                <a:spcPct val="80000"/>
              </a:lnSpc>
              <a:buNone/>
              <a:tabLst>
                <a:tab pos="623888" algn="l"/>
              </a:tabLst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Концерт в МАУ «КЦ «Автоград», посвященный 50-летию со дня основания Народного 	литературного театра им. А.С. Пушкина; </a:t>
            </a:r>
          </a:p>
          <a:p>
            <a:pPr indent="450215">
              <a:lnSpc>
                <a:spcPct val="80000"/>
              </a:lnSpc>
              <a:buNone/>
              <a:tabLst>
                <a:tab pos="623888" algn="l"/>
              </a:tabLst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Мероприятие в Детской библиотеке № 8 им. В.В. Бианки «Изящная фея русского балета», 	посвященное 85-летию великой советской и российской балерины Е.С. Максимовой, в рамках 	проекта «Мир искусства – детям»;</a:t>
            </a:r>
          </a:p>
          <a:p>
            <a:pPr indent="449263">
              <a:lnSpc>
                <a:spcPct val="80000"/>
              </a:lnSpc>
              <a:buNone/>
              <a:tabLst>
                <a:tab pos="360363" algn="l"/>
                <a:tab pos="623888" algn="l"/>
              </a:tabLst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Праздничный концерт в МБОУДО ДДЮТ, приуроченный к 5-летию Тольяттинской епархии 		Русской Православной Церкви;</a:t>
            </a:r>
          </a:p>
          <a:p>
            <a:pPr indent="450215">
              <a:lnSpc>
                <a:spcPct val="80000"/>
              </a:lnSpc>
              <a:buNone/>
              <a:tabLst>
                <a:tab pos="720725" algn="l"/>
              </a:tabLst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Городской концерт «Весеннее настроение» в рамках Дня открытых дверей д/с № 198 «Вишенка»;</a:t>
            </a:r>
          </a:p>
          <a:p>
            <a:pPr indent="450215">
              <a:lnSpc>
                <a:spcPct val="80000"/>
              </a:lnSpc>
              <a:buNone/>
              <a:tabLst>
                <a:tab pos="623888" algn="l"/>
              </a:tabLst>
            </a:pP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Концерт, посвященный Дню знаний в ГАПОУ СО «Тольяттинский машиностроительный 	колледж»;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80000"/>
              </a:lnSpc>
              <a:buNone/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Гала-концерт в МБОУДО ДДЮТ патриотического фестиваля «Душа родной земли»;</a:t>
            </a:r>
          </a:p>
          <a:p>
            <a:pPr indent="450215">
              <a:lnSpc>
                <a:spcPct val="80000"/>
              </a:lnSpc>
              <a:buNone/>
              <a:tabLst>
                <a:tab pos="539750" algn="l"/>
                <a:tab pos="720725" algn="l"/>
                <a:tab pos="803275" algn="l"/>
              </a:tabLst>
            </a:pPr>
            <a:r>
              <a:rPr lang="ru-RU" sz="6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Церемония награждения по итогам </a:t>
            </a:r>
            <a:r>
              <a:rPr lang="en-US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VIII</a:t>
            </a: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Фестиваля молодёжной журналистики и детско-	 	 юношеского телевизионного творчества «Свой взгляд». ТК «Лада-	Медиа»;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80000"/>
              </a:lnSpc>
              <a:buNone/>
              <a:tabLst>
                <a:tab pos="539750" algn="l"/>
              </a:tabLst>
            </a:pP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Праздничный концерт, посвященный Всероссийскому Дню матери, в МБУК «Межпоселенческий 	 дом культуры» м.р. Ставропольский;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80000"/>
              </a:lnSpc>
              <a:buNone/>
              <a:tabLst>
                <a:tab pos="623888" algn="l"/>
              </a:tabLst>
            </a:pP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Торжественная церемония награждения по итогам Городской акции общественного признания 	«Наши люди-2024» в МАУ «КЦ «Автоград»; 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80000"/>
              </a:lnSpc>
              <a:buNone/>
            </a:pP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Городской Фестиваль дружбы народов Поволжья в МБУ «Школа № 32»;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80000"/>
              </a:lnSpc>
            </a:pPr>
            <a:r>
              <a:rPr lang="ru-RU" sz="6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Торжественное открытие ДК в с. Васильевка «Искусству вновь откроем двери». </a:t>
            </a:r>
            <a:endParaRPr lang="ru-RU" sz="6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sz="5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sz="5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4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2AB2F2-F2F0-B777-0E19-6220D7BF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50FC02-48B2-DBD8-2FAA-9817641E4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F1C424-E876-D1F5-A31B-617EB1C8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2451"/>
            <a:ext cx="10515600" cy="80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концертной деятельности,               образовательных и социальных проектах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F295A0-174B-9E73-2A06-3F6C72EE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3265"/>
            <a:ext cx="11856720" cy="5659576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Детская хореографическая школа имени М.М. Плисецкой отметила свой 25-летний юбилей. 18 мая на большой сцене МАУ «КЦ «Автоград» прошёл концерт школы «Следуй за мечтой». Этот вечер был по-настоящему волшебным и незабываемым, напоминая всем присутствующим о важности искусства и творчества. Празднование юбилея хореографической школы стало ярким культурным событием города Тольятти.</a:t>
            </a: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 descr="Изображение выглядит как спорт, театр, Танец, развлече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70A3136-51A9-4ED0-4E90-56340975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/>
          <a:stretch/>
        </p:blipFill>
        <p:spPr>
          <a:xfrm>
            <a:off x="4574520" y="2468673"/>
            <a:ext cx="3357819" cy="210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Рисунок 80" descr="Изображение выглядит как одежда, спорт, человек, Т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010C1AD-0E66-304D-CB77-9FB80A27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8358796" y="2760322"/>
            <a:ext cx="3543646" cy="269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3" name="Рисунок 82" descr="Изображение выглядит как спорт, театр, Танец, развлече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7B3546A-54FF-586B-A584-C26C05CC8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" y="2760322"/>
            <a:ext cx="3652058" cy="269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" name="Рисунок 84" descr="Изображение выглядит как театр, человек, одежда, Т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6C011D5-E659-F4A3-2775-B9D9DD8632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0" b="22820"/>
          <a:stretch/>
        </p:blipFill>
        <p:spPr>
          <a:xfrm>
            <a:off x="3975735" y="4814138"/>
            <a:ext cx="4240530" cy="187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7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34" y="594911"/>
            <a:ext cx="11225232" cy="1410160"/>
          </a:xfrm>
        </p:spPr>
        <p:txBody>
          <a:bodyPr>
            <a:normAutofit/>
          </a:bodyPr>
          <a:lstStyle/>
          <a:p>
            <a:pPr indent="450000" algn="ctr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 детская хореографическая школа имени М.М. Плисецкой городского округа Тольятти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(МБУ ДО ДХШ им. М.М. Плисецкой)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02" y="2335577"/>
            <a:ext cx="11115064" cy="3999121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Заслуженный работник культуры Самарской области 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Горковенко Надежда Васильевна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Заместитель директора школы: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Видяхина Светлана Юрьевна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Фактический адрес: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Самарская область, город Тольятти, бульвар Королева, 1 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Тел./факс: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(8482)95-64-93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учреждения: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http://ballet-school.3dn.ru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сети: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Вконтакте </a:t>
            </a:r>
            <a:r>
              <a:rPr lang="fr-F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https://vk.com/plisetskayamm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имеет филиалов.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518012"/>
            <a:ext cx="10515600" cy="657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Социальные партнеры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983" y="1316182"/>
            <a:ext cx="10924033" cy="4532724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1D32385E-04B0-08FB-27C9-F18C3A335225}"/>
              </a:ext>
            </a:extLst>
          </p:cNvPr>
          <p:cNvSpPr/>
          <p:nvPr/>
        </p:nvSpPr>
        <p:spPr>
          <a:xfrm>
            <a:off x="768394" y="1311430"/>
            <a:ext cx="2590800" cy="19257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д/с № 171 «Крепыш»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5C1F69A1-E33E-9859-64E6-5B0E5BDE2F87}"/>
              </a:ext>
            </a:extLst>
          </p:cNvPr>
          <p:cNvSpPr/>
          <p:nvPr/>
        </p:nvSpPr>
        <p:spPr>
          <a:xfrm>
            <a:off x="3592371" y="1462282"/>
            <a:ext cx="2299853" cy="18164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д/с № 198 «Вишенка»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E34CBD9F-DEA0-344D-280D-CDAB5599D32D}"/>
              </a:ext>
            </a:extLst>
          </p:cNvPr>
          <p:cNvSpPr/>
          <p:nvPr/>
        </p:nvSpPr>
        <p:spPr>
          <a:xfrm>
            <a:off x="633981" y="3429000"/>
            <a:ext cx="2590800" cy="18164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МБУ «Школа </a:t>
            </a: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32» </a:t>
            </a:r>
            <a:endParaRPr lang="ru-RU" dirty="0"/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A1BF3665-FC7B-FEBC-9C4E-36DA5F587295}"/>
              </a:ext>
            </a:extLst>
          </p:cNvPr>
          <p:cNvSpPr/>
          <p:nvPr/>
        </p:nvSpPr>
        <p:spPr>
          <a:xfrm>
            <a:off x="6282673" y="1362743"/>
            <a:ext cx="2590800" cy="187446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МБУ «Школа </a:t>
            </a: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34» </a:t>
            </a:r>
            <a:endParaRPr lang="ru-RU" dirty="0"/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0027C532-0127-F61A-D97D-B4C4F82E588C}"/>
              </a:ext>
            </a:extLst>
          </p:cNvPr>
          <p:cNvSpPr/>
          <p:nvPr/>
        </p:nvSpPr>
        <p:spPr>
          <a:xfrm>
            <a:off x="2813671" y="5009082"/>
            <a:ext cx="6564655" cy="181648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чредители Пушкинского Фестиваля Детского и юношеского творчества «Руслан и Людмила»: АНО «Культурно-развивающий центр «НООСФЕРА», Тольяттинское отделение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«Союз художников России». </a:t>
            </a:r>
            <a:endParaRPr lang="ru-RU" dirty="0"/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xmlns="" id="{847ACF72-58D2-4F0A-5BA4-B399A7EBA9D0}"/>
              </a:ext>
            </a:extLst>
          </p:cNvPr>
          <p:cNvSpPr/>
          <p:nvPr/>
        </p:nvSpPr>
        <p:spPr>
          <a:xfrm>
            <a:off x="9012724" y="1255869"/>
            <a:ext cx="2862283" cy="19257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Детская библиотека 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им. В.В. Бианки </a:t>
            </a:r>
            <a:endParaRPr lang="ru-RU" dirty="0"/>
          </a:p>
        </p:txBody>
      </p:sp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xmlns="" id="{FDD4C5FB-89D4-262F-1759-B6FA969C99D2}"/>
              </a:ext>
            </a:extLst>
          </p:cNvPr>
          <p:cNvSpPr/>
          <p:nvPr/>
        </p:nvSpPr>
        <p:spPr>
          <a:xfrm>
            <a:off x="7738780" y="3322251"/>
            <a:ext cx="3046383" cy="181647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ГАПОУ СО «Тольяттинский машиностроительный колледж»</a:t>
            </a:r>
            <a:endParaRPr lang="ru-RU" dirty="0"/>
          </a:p>
        </p:txBody>
      </p:sp>
      <p:sp>
        <p:nvSpPr>
          <p:cNvPr id="13" name="Свиток: горизонтальный 12">
            <a:extLst>
              <a:ext uri="{FF2B5EF4-FFF2-40B4-BE49-F238E27FC236}">
                <a16:creationId xmlns:a16="http://schemas.microsoft.com/office/drawing/2014/main" xmlns="" id="{88B6060C-0FC2-6D0D-1D20-929C72631245}"/>
              </a:ext>
            </a:extLst>
          </p:cNvPr>
          <p:cNvSpPr/>
          <p:nvPr/>
        </p:nvSpPr>
        <p:spPr>
          <a:xfrm>
            <a:off x="3728477" y="3349192"/>
            <a:ext cx="3557769" cy="181648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МБУК «Межпоселенческий дом культуры»                               м.р. Ставропольский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83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9181E1-5BFD-875E-5627-BBCC7AFA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61F9E8-184B-44D3-613B-99D303A23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DF87A-791A-F225-D6A7-3CAA0481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85" y="518012"/>
            <a:ext cx="10515600" cy="657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Социальные партнеры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F0C276-8D3F-BAC1-57B1-C38A5C02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83" y="1693594"/>
            <a:ext cx="10924033" cy="4155312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целью решения задач по повышению качества подготовки квалифицированных специалистов среднего звена в области культуры и искусства заключены договоры сотрудничества между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ГАПОУ «Колледж технического и художественного образования» г. Тольятти,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«Тольяттинский колледж искусств им. Р. К. Щедрина» и МБУ ДО ДХШ  им. М.М. Плисецкой.</a:t>
            </a:r>
          </a:p>
          <a:p>
            <a:pPr indent="450000" algn="just"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базе хореографической школы студенты проходят практику и дуальное обучение по специальности СПО 51.02.01 Народное художественное творчество (хореографическое творчество)</a:t>
            </a:r>
          </a:p>
        </p:txBody>
      </p:sp>
    </p:spTree>
    <p:extLst>
      <p:ext uri="{BB962C8B-B14F-4D97-AF65-F5344CB8AC3E}">
        <p14:creationId xmlns:p14="http://schemas.microsoft.com/office/powerpoint/2010/main" val="3107578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Материально-техническое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671114"/>
            <a:ext cx="10972800" cy="5864352"/>
          </a:xfrm>
        </p:spPr>
        <p:txBody>
          <a:bodyPr>
            <a:normAutofit fontScale="85000" lnSpcReduction="20000"/>
          </a:bodyPr>
          <a:lstStyle/>
          <a:p>
            <a:pPr indent="622300" algn="just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размещается в 2-х этажном здании общей площадью 2424,8 м².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занятий хореографическими дисциплинами – 10.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занятий теоретическими дисциплинами – 1.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Репетиционный зал – 1.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Костюмерная: 780 комплектов костюмов, 111 единиц реквизита, 40 единиц декораций.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Библиотека: 2075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учебной, художественной, справочной литературы, периодические издания.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музей, посвящённый великой балерине Майе Михайловне Плисецкой. В музее хранятся сценические костюмы балерины, репетиционная одежда, несколько пар пуантов с личной подписью Майи Плисецкой, веера, предметы декоративной косметики, личные вещи, платье, 25-метровый шарф и сандалии, в которых Майя Михайловна исполняла партию Айседоры Дункан из балета «Айседора».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материально-техническое состояние учреждения -удовлетворительное.</a:t>
            </a: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82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11546"/>
              </p:ext>
            </p:extLst>
          </p:nvPr>
        </p:nvGraphicFramePr>
        <p:xfrm>
          <a:off x="751609" y="1004868"/>
          <a:ext cx="10688781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5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0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Пианино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центр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Портативная беспроводная колонка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693009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DVD-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проигрыватель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компьютер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МФУ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5044"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5387" y="420093"/>
            <a:ext cx="766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Техника и оборудование:</a:t>
            </a:r>
          </a:p>
        </p:txBody>
      </p:sp>
    </p:spTree>
    <p:extLst>
      <p:ext uri="{BB962C8B-B14F-4D97-AF65-F5344CB8AC3E}">
        <p14:creationId xmlns:p14="http://schemas.microsoft.com/office/powerpoint/2010/main" val="216435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5F7525-7F9C-CCC0-865E-2196A7D9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B79331-0605-E9B3-DFB7-E2B8112C9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7A00DC-62D2-816E-10ED-1DB0349A8151}"/>
              </a:ext>
            </a:extLst>
          </p:cNvPr>
          <p:cNvSpPr txBox="1"/>
          <p:nvPr/>
        </p:nvSpPr>
        <p:spPr>
          <a:xfrm>
            <a:off x="290944" y="420093"/>
            <a:ext cx="116378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2024 году в МБУ ДО ДХШ им. М.М. Плисецкой </a:t>
            </a:r>
          </a:p>
          <a:p>
            <a:pPr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проведены следующие виды работ:</a:t>
            </a:r>
          </a:p>
          <a:p>
            <a:pPr algn="ctr">
              <a:buNone/>
            </a:pPr>
            <a:endParaRPr lang="ru-R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63055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Выполнение работ по ремонту наружных панельных швов.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263525" algn="l"/>
                <a:tab pos="360363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Монтаж и установка входного узла для маломобильных                                                    	 групп населения (пандус).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на открытом воздухе, дерево, земля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099F41F-726B-CF95-4568-403367D24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11" y="3129280"/>
            <a:ext cx="3856142" cy="35432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оительство, в помещении, стена, окн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C88BF5B-137C-10F7-7FCF-73520A9AB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151" y="1925781"/>
            <a:ext cx="3159612" cy="47467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 открытом воздухе, окно, строительст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EAB5E02-1498-1BD3-9A8B-1B7503875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" y="3129281"/>
            <a:ext cx="4388091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8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CA930C-1EB3-9C5F-6607-0B8D434FF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63751B-B134-35A4-39FC-10CF9B26F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C80A2F-DB80-8633-A141-E73DF7631827}"/>
              </a:ext>
            </a:extLst>
          </p:cNvPr>
          <p:cNvSpPr txBox="1"/>
          <p:nvPr/>
        </p:nvSpPr>
        <p:spPr>
          <a:xfrm>
            <a:off x="969817" y="1034369"/>
            <a:ext cx="105710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Текущий ремонт системы электроосвещения с заменой светильников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Текущий ремонт репетиционного зала</a:t>
            </a:r>
            <a:r>
              <a:rPr kumimoji="0" lang="ru-RU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just">
              <a:tabLst>
                <a:tab pos="442913" algn="l"/>
                <a:tab pos="630238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Ремонтные работы по замене покрытия пола в хореографическом 	классе и раздевалке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в помещении, Напольное покрытие, Дневной свет, окн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213D61E-343F-D4A2-58EE-8396186D1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22526"/>
          <a:stretch/>
        </p:blipFill>
        <p:spPr>
          <a:xfrm>
            <a:off x="8910765" y="3033726"/>
            <a:ext cx="3004144" cy="34041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пол, потолок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D29FB22-AB94-AD6E-EC15-33EB7D9DB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6" y="3020291"/>
            <a:ext cx="3476347" cy="3404181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пол, стена, Напольное покрыт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DFAD2C4-6BF1-43D3-693E-54C23BBAB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/>
          <a:stretch/>
        </p:blipFill>
        <p:spPr>
          <a:xfrm>
            <a:off x="4142509" y="3442435"/>
            <a:ext cx="4477310" cy="29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9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Финансово-экономическая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25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10194"/>
            <a:ext cx="10515600" cy="657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Платные образовательные услуги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06867"/>
              </p:ext>
            </p:extLst>
          </p:nvPr>
        </p:nvGraphicFramePr>
        <p:xfrm>
          <a:off x="1197274" y="1312527"/>
          <a:ext cx="10168406" cy="141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7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1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1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2023 год,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ПЛАН/ФАКТ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год, тыс. руб.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ПЛАН/ФАКТ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4914,0/3985,1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5134,0/4410,4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4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4930,3/3862,1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5273,3/4517,1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19985" y="2965355"/>
            <a:ext cx="107857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доходов от платных услуг составил 5134,0 тыс. руб., а факт составил 4410,4 тыс. руб. Исполнение - 85,9 %.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невыполнения  плана ФХД в разрезе видов доходов следующие: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едостаточное 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зачисленных учащихся на платные образовательные услуги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01.01.2024 по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31.12.2024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Массовые 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заболевания детей в период обострения сезонных заболеваний.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расходов от платных услуг - 5273,3 тыс. руб., факт составил 4517,1 тыс. руб. Исполнение 85,7 %. 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83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-12192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63" y="368729"/>
            <a:ext cx="10515600" cy="106750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Использование средств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приносящей доход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178" y="1233889"/>
            <a:ext cx="11523643" cy="4913524"/>
          </a:xfrm>
        </p:spPr>
        <p:txBody>
          <a:bodyPr>
            <a:normAutofit/>
          </a:bodyPr>
          <a:lstStyle/>
          <a:p>
            <a:pPr indent="450000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21003"/>
              </p:ext>
            </p:extLst>
          </p:nvPr>
        </p:nvGraphicFramePr>
        <p:xfrm>
          <a:off x="892863" y="1612958"/>
          <a:ext cx="10207051" cy="467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1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2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0208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учреждения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256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3376,0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256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здания, ремонтные работы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256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6256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6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88" y="605928"/>
            <a:ext cx="10471458" cy="23796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является муниципальное образование –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Тольятти.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полномочия учредителя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имени муниципального образования осуществляет администрация городского округа Тольятти.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находится в ведомственном подчинении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департамента культуры администрации городского округа Тольятти.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732" y="3404212"/>
            <a:ext cx="10879080" cy="2872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осуществляет образовательную деятельность на основании: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Устава, утвержденного распоряжением заместителя главы городского округа Тольятти от 16.05.2019 № 3410-р/3;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от 9 сентября 2015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5940 (серия 63Л01 № 0001530), выданной Министерством образования и науки Самарской области, действует бессрочно.</a:t>
            </a:r>
          </a:p>
        </p:txBody>
      </p:sp>
    </p:spTree>
    <p:extLst>
      <p:ext uri="{BB962C8B-B14F-4D97-AF65-F5344CB8AC3E}">
        <p14:creationId xmlns:p14="http://schemas.microsoft.com/office/powerpoint/2010/main" val="4280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561" y="663761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Направления использования бюджетных средств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178" y="1233889"/>
            <a:ext cx="11523643" cy="4913524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08922"/>
              </p:ext>
            </p:extLst>
          </p:nvPr>
        </p:nvGraphicFramePr>
        <p:xfrm>
          <a:off x="831274" y="1405379"/>
          <a:ext cx="10640888" cy="49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6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8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«Культура Тольятти 2024-2028 гг.»: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выполнение </a:t>
                      </a:r>
                      <a:r>
                        <a:rPr lang="ru-RU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задания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25431,2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1044180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убсидия на  капитальный, текущий ремонт учреждений культуры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3174,5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29740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мероприятие по созданию условий доступности объектов для инвалидов и  маломобильных групп населения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1087,2 тыс. руб.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2772913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обеспечение антитеррористической защищенности и безопасных условий пребывания в МУ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113,8 тыс. руб.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2830122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обеспечение укрепления материально-технической базы учреждений в соответствии с современными требованиями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44,0 тыс. руб.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28164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поступления от приносящей доход и иной деятельности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4410,4 тыс. руб.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8656889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34261,1 </a:t>
                      </a:r>
                      <a:r>
                        <a:rPr lang="ru-RU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30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84A97-D4A9-282F-675E-55137ECF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C34F96-70BC-BE00-A38F-D125DA154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11845F-A825-109C-C96D-4DD7C0C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71" y="334946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Благотворительность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4E8F08-D7F0-8AA5-B7B0-9D9AA902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78" y="1233889"/>
            <a:ext cx="11523643" cy="4913524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E810EB-264F-5E7B-7B59-B14B8E38BA7D}"/>
              </a:ext>
            </a:extLst>
          </p:cNvPr>
          <p:cNvSpPr txBox="1"/>
          <p:nvPr/>
        </p:nvSpPr>
        <p:spPr>
          <a:xfrm>
            <a:off x="242739" y="1208201"/>
            <a:ext cx="115236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на безвозмездной основе от физических лиц на сумму 156,5 тыс. руб. получены: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жалюзи горизонтальные алюминиевые;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жалюзи вертикальные;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стойка металлическая для костюмерной;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лазерный принтер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Pantum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- 2 сетевых фильтра;</a:t>
            </a: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тепловентилятор;</a:t>
            </a: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- 5 стеклянных белых витрин;</a:t>
            </a:r>
          </a:p>
          <a:p>
            <a:pPr indent="450215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- 4 тумбы;</a:t>
            </a: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- 4 одностворчатых и 4 двустворчатых шкафа;</a:t>
            </a: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- 10 письменных столов;</a:t>
            </a:r>
          </a:p>
          <a:p>
            <a:pPr indent="44958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- 5 офисных кресел;</a:t>
            </a:r>
          </a:p>
          <a:p>
            <a:pPr indent="449580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снегоуборщик аккумуляторный.</a:t>
            </a:r>
          </a:p>
        </p:txBody>
      </p:sp>
    </p:spTree>
    <p:extLst>
      <p:ext uri="{BB962C8B-B14F-4D97-AF65-F5344CB8AC3E}">
        <p14:creationId xmlns:p14="http://schemas.microsoft.com/office/powerpoint/2010/main" val="208519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10193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178" y="969484"/>
            <a:ext cx="11523643" cy="5574535"/>
          </a:xfrm>
        </p:spPr>
        <p:txBody>
          <a:bodyPr>
            <a:no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Структура МБУ ДО ДХШ им. М.М. Плисецкой и система управления достаточны и эффективны для обеспечения выполнения функций учреждения в сфере дополнительного образования.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2024 году реализовывалось 14 образовательных программ.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Образовательная деятельность соответствует реализуемым ФГТ.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отчетном периоде сохранился контингент, утвержденный муниципальным заданием.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Обеспечивается функционирование внутренней системы оценки качества образования.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Результаты итоговой аттестации выпускников соответствуют требованиям образовательных программ                          в области хореографического искусства.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Творческая деятельность успешно осуществляется и соответствует приоритетным направлениям деятельности и программе развития учреждения.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Образовательный процесс в школе осуществляет квалифицированный коллектив преподавателей                                 и концертмейстеров.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 работа по публикации методических материалов, разработанных педагогическими работниками учреждения.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Актуальной задачей поддержания качества кадрового обеспечения образовательной деятельности является организация планомерного повышения квалификации педагогических работников.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Актуальными направлениями дальнейшей работы являются обновление библиотечного фонда с учетом сроков издания учебной литературы, создание электронной библиотеки, оцифровка библиотечного фонда.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Техническое и санитарно-гигиеническое состояние учреждения соответствует требованиям законодательства Российской Федерации. Имеющаяся материально-техническая база обеспечивает условия реализации образовательных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810634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40395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проекты, программы на 2025 год: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818" y="1340080"/>
            <a:ext cx="11776363" cy="541206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практической подготовки обучающихся в рамках практико- ориентированного (дуального) обучения для студентов ГАПОУ КТиХО, ГБПОУ «Тольяттинский музыкальный колледж им. Р.К. Щедрина» (в течение 2025 г.);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в школьном музее «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Майя» и библиотеке тематических мероприятий на основе календаря знаменательных дат и событий (в течение 2025 г.);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выставки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рисунков, посвященной Международному Дню танца «Волшебный мир танца»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 апреля 2025 г.);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школьной учебно-практической конференции «Творчество. Развитие. Опыт» (26 марта 2025 г.);</a:t>
            </a: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 акции «Семейное дерево знаний» (1 сентября 2025 г.);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  <a:tabLst>
                <a:tab pos="450215" algn="l"/>
                <a:tab pos="630555" algn="l"/>
              </a:tabLs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мероприятий в рамках реализации межведомственного проекта «Мир искусства детям» (в течение 2025 г.).</a:t>
            </a:r>
          </a:p>
          <a:p>
            <a:pPr indent="450000" algn="just">
              <a:lnSpc>
                <a:spcPct val="110000"/>
              </a:lnSpc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134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концерты: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545" y="966992"/>
            <a:ext cx="11707091" cy="5558499"/>
          </a:xfrm>
        </p:spPr>
        <p:txBody>
          <a:bodyPr>
            <a:noAutofit/>
          </a:bodyPr>
          <a:lstStyle/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Концерт школы, посвященный Дню защитника Отечества «О Родине, о подвигах, о славе!» </a:t>
            </a:r>
          </a:p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 февраля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Концерт школы, посвященный Международному Женскому Дню «Пусть всегда будет МАМА!»                 	в рамках десятилетия многодетной семьи в Самарской области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(6 марта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Концерт Образцового хореографического ансамбля «Майя», посвященный Международному Дню   	танца «Танец и грация»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(29 апреля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Отчетный концерт школы «Сияй в веках Великая Победа!», посвященный 80-й годовщине 	Победы в Великой Отечественной войне (16 мая 2025 г.);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Отчетный концерт школы «Удивительный мир танца»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(28 мая 2025 г.);</a:t>
            </a:r>
          </a:p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Праздничный концерт школы «Мы вместе!» в рамках в акции «Семейное дерево» (30 мая 2025 г.);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Праздничный концерт школы «Первый раз – в первый класс!»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 сентября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Концерт школы, посвященный Дню учителя «И мастерство, и вдохновенье…»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 октября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Отчетный концерт школы, посвященный 100-летию со дня рождения Майи Плисецкой «Легенда 	русского балета»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 ноября 2025 г.);</a:t>
            </a:r>
          </a:p>
          <a:p>
            <a:pPr indent="44958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Праздничный концерт школы «Встречаем Новый год!»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 декабря 2025 г.).</a:t>
            </a:r>
          </a:p>
          <a:p>
            <a:pPr indent="354013"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60" y="731372"/>
            <a:ext cx="10328607" cy="6592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конкурсы профессионального мастерства, курсы повышения квалификации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0818" y="1510837"/>
            <a:ext cx="9490364" cy="4903818"/>
          </a:xfrm>
        </p:spPr>
        <p:txBody>
          <a:bodyPr>
            <a:noAutofit/>
          </a:bodyPr>
          <a:lstStyle/>
          <a:p>
            <a:pPr marL="898525" indent="-449263"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XXXI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Всероссийский конкурс профессионального мастерства                    в сфере художественного образования «Волжский проспект»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международным участием), г. Самара (март 2025 г.);</a:t>
            </a:r>
          </a:p>
          <a:p>
            <a:pPr indent="449580" algn="just">
              <a:buNone/>
              <a:tabLst>
                <a:tab pos="900113" algn="l"/>
                <a:tab pos="98425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муниципальный конкурс профессионального мастерства 	работников культуры «Пусть живет родник талантов» (декабрь  	2025 г.);</a:t>
            </a:r>
          </a:p>
          <a:p>
            <a:pPr algn="just" defTabSz="900113">
              <a:tabLst>
                <a:tab pos="720725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Тольяттинский (открытый) конкурс преподавателей, 			концертмейстеров и методистов художественного образования 		«Сердце искусству» (декабрь 2025 г.).</a:t>
            </a:r>
          </a:p>
          <a:p>
            <a:pPr algn="just" defTabSz="900113">
              <a:tabLst>
                <a:tab pos="442913" algn="l"/>
                <a:tab pos="720725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4.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Прохождение педагогическими работниками курсов повышения 			квалификации в рамках государственной программы «Развитие 			культуры». </a:t>
            </a:r>
          </a:p>
          <a:p>
            <a:pPr algn="just" defTabSz="900113">
              <a:tabLst>
                <a:tab pos="720725" algn="l"/>
              </a:tabLst>
            </a:pP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 defTabSz="900113">
              <a:buAutoNum type="arabicPeriod" startAt="3"/>
              <a:tabLst>
                <a:tab pos="720725" algn="l"/>
              </a:tabLs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8038" indent="-358775"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8130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конкурсы хореографического искусства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674" y="1110624"/>
            <a:ext cx="11673972" cy="5629245"/>
          </a:xfrm>
        </p:spPr>
        <p:txBody>
          <a:bodyPr>
            <a:noAutofit/>
          </a:bodyPr>
          <a:lstStyle/>
          <a:p>
            <a:pPr indent="449580" algn="just">
              <a:buNone/>
              <a:tabLst>
                <a:tab pos="623888" algn="l"/>
                <a:tab pos="720725" algn="l"/>
                <a:tab pos="80327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Школьный (учрежденческий) этап конкурса хореографического искусства «Сказки весны»                  	в рамках Большого Всероссийского фестиваля детского и юношеского творчества, в том числе 	для 	детей с ограниченными возможностями здоровья (февраль 2025 г.);</a:t>
            </a:r>
          </a:p>
          <a:p>
            <a:pPr indent="449263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Открытый областной конкурс хореографического искусства «Танцующий город» (19 февраля  	2025 г.);</a:t>
            </a:r>
          </a:p>
          <a:p>
            <a:pPr indent="449263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этап областного конкурса хореографического искусства «Сказки весны» в рамках 	Большого Всероссийского фестиваля, в том числе для детей с ограниченными возможностями 	здоровья (4 марта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XXXI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межрегиональный конкурс хореографического искусства имени заслуженного деятеля 	искусств РСФСР Н.В. Даниловой «Волжский дивертисмент» (12 марта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VIII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Городской Фестиваль-конкурс «Счастье», посвящённый Году защитника Отечества, 80-летию 	Победы в Великой Отечественной Войне (12 марта 2025 г.);</a:t>
            </a:r>
          </a:p>
          <a:p>
            <a:pPr indent="449580" algn="just">
              <a:buNone/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 смотр-конкурс концертных программ творческих художественных коллективов «Мы - 	лучшие!» (март 2025 г.);</a:t>
            </a:r>
          </a:p>
          <a:p>
            <a:pPr indent="449580" algn="just">
              <a:tabLst>
                <a:tab pos="72072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Губернский фестиваль самодеятельного народного творчества «Рожденные в сердце России»         	(23 марта 2025 г.);</a:t>
            </a:r>
          </a:p>
          <a:p>
            <a:pPr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4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493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конкурсы хореографического искусства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920" y="1035117"/>
            <a:ext cx="11186160" cy="5566390"/>
          </a:xfrm>
        </p:spPr>
        <p:txBody>
          <a:bodyPr>
            <a:noAutofit/>
          </a:bodyPr>
          <a:lstStyle/>
          <a:p>
            <a:pPr indent="182563"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1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82E5AF-6623-14BC-75F3-4E154788E658}"/>
              </a:ext>
            </a:extLst>
          </p:cNvPr>
          <p:cNvSpPr txBox="1"/>
          <p:nvPr/>
        </p:nvSpPr>
        <p:spPr>
          <a:xfrm>
            <a:off x="701040" y="967228"/>
            <a:ext cx="10988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63525" algn="l"/>
                <a:tab pos="72072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Областной этап конкурса хореографического искусства «Сказки весны» в рамках Большого    	Всероссийского фестиваля детского и юношеского творчества, в том числе для детей с  	ограниченными возможностями здоровья (27 марта 2025 г.);</a:t>
            </a:r>
          </a:p>
          <a:p>
            <a:pPr algn="just">
              <a:tabLst>
                <a:tab pos="263525" algn="l"/>
                <a:tab pos="7207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Всероссийский конкурс-фестиваль хореографического искусства «PROдвижение» (29 марта 	2025 г.);</a:t>
            </a:r>
          </a:p>
          <a:p>
            <a:pPr algn="just">
              <a:tabLst>
                <a:tab pos="360363" algn="l"/>
                <a:tab pos="72072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XV Областной фестиваль детского и юношеского творчества «Пасхальная капель» (апрель 	2025 г.);</a:t>
            </a:r>
          </a:p>
          <a:p>
            <a:pPr algn="just">
              <a:tabLst>
                <a:tab pos="179388" algn="l"/>
                <a:tab pos="360363" algn="l"/>
                <a:tab pos="72072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Городской (открытый) конкурс детско-юношеского творчества «Весенние дебюты – 2025» 		(апрель 2025 г.);</a:t>
            </a:r>
          </a:p>
          <a:p>
            <a:pPr algn="just">
              <a:tabLst>
                <a:tab pos="72072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Международный конкурс «ГАРМОНИЯ КУЛЬТУР», г. Казань (8–10 апреля 2025 г.);</a:t>
            </a:r>
          </a:p>
          <a:p>
            <a:pPr algn="just">
              <a:tabLst>
                <a:tab pos="360363" algn="l"/>
                <a:tab pos="72072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VI Международный фестиваль-конкурс детских, юношеских, молодежных, взрослых 	 	творческих коллективов и исполнителей «СТАР-ПРЕМИУМ», г. Кинель (6–13 апреля 2025 г.);</a:t>
            </a:r>
          </a:p>
          <a:p>
            <a:pPr algn="just">
              <a:tabLst>
                <a:tab pos="360363" algn="l"/>
                <a:tab pos="80327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VI Всероссийский патриотический конкурс-фестиваль «Алая лента» в рамках творческого 	сезона конкурсов-фестивалей «Фестивальная Лига» (17 мая 2025 г.);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Международный фестиваль-конкурс «Синяя Роза» (18 мая 2025 г.);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Фестивальный проект «Волжские сезоны», г. Самара (октябрь 2025 г.); </a:t>
            </a:r>
          </a:p>
          <a:p>
            <a:pPr algn="just">
              <a:tabLst>
                <a:tab pos="263525" algn="l"/>
                <a:tab pos="539750" algn="l"/>
                <a:tab pos="630238" algn="l"/>
                <a:tab pos="80327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Конкурс хореографического творчества «Рождественские звездочки» в рамках XV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международного творческо-образовательного фестиваля «Русские сезоны» (декабрь 2025 г.).</a:t>
            </a:r>
          </a:p>
        </p:txBody>
      </p:sp>
    </p:spTree>
    <p:extLst>
      <p:ext uri="{BB962C8B-B14F-4D97-AF65-F5344CB8AC3E}">
        <p14:creationId xmlns:p14="http://schemas.microsoft.com/office/powerpoint/2010/main" val="96094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84" y="588218"/>
            <a:ext cx="10515600" cy="65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2025 год: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7127" y="1247510"/>
            <a:ext cx="9573492" cy="5089560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tabLst>
                <a:tab pos="450215" algn="l"/>
                <a:tab pos="63055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Пошив сценических костюмов.</a:t>
            </a:r>
          </a:p>
          <a:p>
            <a:pPr algn="just">
              <a:buNone/>
              <a:tabLst>
                <a:tab pos="450215" algn="l"/>
                <a:tab pos="630555" algn="l"/>
              </a:tabLst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в рамках МП «Культура Тольятти на 2024–2028 годы»:</a:t>
            </a:r>
          </a:p>
          <a:p>
            <a:pPr algn="just">
              <a:buNone/>
              <a:tabLst>
                <a:tab pos="450215" algn="l"/>
                <a:tab pos="63055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2.1 Разработка проектно-сметной документации на ремонт автоматической пожарной сигнализации и системы оповещения и управления эвакуацией;</a:t>
            </a:r>
          </a:p>
          <a:p>
            <a:pPr algn="just">
              <a:buNone/>
              <a:tabLst>
                <a:tab pos="450215" algn="l"/>
                <a:tab pos="63055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2.2 Текущий ремонт системы электроосвещения с заменой светильников в хореографическом классе;</a:t>
            </a:r>
          </a:p>
          <a:p>
            <a:pPr algn="just">
              <a:buNone/>
              <a:tabLst>
                <a:tab pos="450215" algn="l"/>
                <a:tab pos="630555" algn="l"/>
              </a:tabLst>
            </a:pP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2.3 Ремонтные работы по замене покрытия пола                                           в хореографическом классе и раздевалке.</a:t>
            </a:r>
          </a:p>
          <a:p>
            <a:pPr indent="449580" algn="just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07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0"/>
            <a:ext cx="12302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2348162"/>
            <a:ext cx="1132533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54664"/>
            <a:ext cx="10515600" cy="11326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Основные позиции развития учреждения (направления, цели, задачи)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985" y="1883884"/>
            <a:ext cx="10515600" cy="4032173"/>
          </a:xfrm>
        </p:spPr>
        <p:txBody>
          <a:bodyPr>
            <a:normAutofit fontScale="92500" lnSpcReduction="10000"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отчетном году взаимосвязаны с предыдущими годами и соответствуют стратегии учреждения: обеспечение современного качества, доступности и эффективности дополнительного образования в области хореографического искусства на основе сохранения лучших традиций образования и воспитания.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деятельности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Выявление одарённых детей в раннем возрасте, создание условий для их художественного образования и эстетического воспитания, приобретения ими знаний, умений, навыков в области хореографического искусства, опыта творческой деятельности и осуществления их подготовки к получению профессионального образования в области искусств.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52540"/>
            <a:ext cx="10515600" cy="804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Структура управления в учреждении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985" y="1509311"/>
            <a:ext cx="10515600" cy="4792337"/>
          </a:xfrm>
        </p:spPr>
        <p:txBody>
          <a:bodyPr>
            <a:normAutofit fontScale="92500" lnSpcReduction="10000"/>
          </a:bodyPr>
          <a:lstStyle/>
          <a:p>
            <a:pPr indent="450000"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МБУ ДО ДХШ им. М.М. Плисецкой осуществляется на основе сочетания принципов единоначалия и коллегиальности.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Единоличным исполнительным органом учреждения является Директор.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Коллегиальными органами управления учреждением являются: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Общее собрание работников учреждения.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Педагогический совет.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Родительский комитет школы.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функционирует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организация. </a:t>
            </a:r>
          </a:p>
          <a:p>
            <a:pPr marL="3429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работает по согласованному и утвержденному плану работы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36252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85" y="352540"/>
            <a:ext cx="10515600" cy="804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Контингент обучающихся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984" y="1366092"/>
            <a:ext cx="10515600" cy="5023691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обучающихся по образовательным программам в учреждении составляет 302 человека (в том числе по договорам об оказании платных образовательных услуг).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муниципальному заданию, количество обучающихся в 2024 году составило 190 человек: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12920"/>
              </p:ext>
            </p:extLst>
          </p:nvPr>
        </p:nvGraphicFramePr>
        <p:xfrm>
          <a:off x="919985" y="3332052"/>
          <a:ext cx="105155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программа в области хореографического искусства «Хореографическое творчество»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человек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общеразвивающая программа в области хореографического искусства «Основы хореографического искусства»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/>
                    </a:p>
                    <a:p>
                      <a:pPr algn="ctr"/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67" y="243629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3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207819"/>
            <a:ext cx="10841182" cy="1227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деятельность учреждения по дополнительным общеобразовательным программам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764" y="1227547"/>
            <a:ext cx="11956472" cy="50236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  <a:tab pos="44291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обеспечение духовно-нравственного, гражданско-патриотического воспитания обучающихся;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формирование и развитие творческих способностей обучающихся;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удовлетворение индивидуальных потребностей обучающихся в интеллектуальном, нравственном, художественно-эстетическом развитии и физическом совершенствовании;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формирование культуры здорового и безопасного образа жизни, укрепление здоровья, а также на организацию свободного времени обучающихся;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адаптацию обучающихся к жизни в обществе;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  <a:tab pos="44291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профессиональную ориентацию обучающихся;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выявление, развитие и поддержку обучающихся, проявивших выдающиеся способности;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3603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удовлетворение иных образовательных потребностей и интересов обучающихся, не противоречащих законодательству РФ, осуществляемых за пределами федеральных государственных образовательных стандартов и федеральных государственных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530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2477</Words>
  <Application>Microsoft Office PowerPoint</Application>
  <PresentationFormat>Широкоэкранный</PresentationFormat>
  <Paragraphs>535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1. Общая характеристика учреждения</vt:lpstr>
      <vt:lpstr>Муниципальное бюджетное учреждение дополнительного образования детская хореографическая школа имени М.М. Плисецкой городского округа Тольятти  (МБУ ДО ДХШ им. М.М. Плисецкой)</vt:lpstr>
      <vt:lpstr>Учредителем школы является муниципальное образование –  городской округ Тольятти.  Функции и полномочия учредителя от имени муниципального образования осуществляет администрация городского округа Тольятти. Учреждение находится в ведомственном подчинении департамента культуры администрации городского округа Тольятти.</vt:lpstr>
      <vt:lpstr>1.1 Основные позиции развития учреждения (направления, цели, задачи)</vt:lpstr>
      <vt:lpstr>1.2 Структура управления в учреждении</vt:lpstr>
      <vt:lpstr>1.3 Контингент обучающихся</vt:lpstr>
      <vt:lpstr>2. Особенности образовательного процесса</vt:lpstr>
      <vt:lpstr>  Образовательная деятельность учреждения по дополнительным общеобразовательным программам направлена на: </vt:lpstr>
      <vt:lpstr>В отчётном периоде реализовывалось 14 образовательных программ:</vt:lpstr>
      <vt:lpstr>3. Условия осуществления образовательного процесса</vt:lpstr>
      <vt:lpstr>3.1 Основные характеристики учебного процесса</vt:lpstr>
      <vt:lpstr>3.2 Обеспечение безопасности</vt:lpstr>
      <vt:lpstr>3.3 Сведения о кадровом составе</vt:lpstr>
      <vt:lpstr>   Участие педагогических работников в конкурсах  профессионального мастерства в 2024 году </vt:lpstr>
      <vt:lpstr>Награды и поощрения в 2024 году</vt:lpstr>
      <vt:lpstr>3.4 Методическая работа</vt:lpstr>
      <vt:lpstr>4. Результаты деятельности учреждения, качество образования</vt:lpstr>
      <vt:lpstr> 4.1 Успеваемость и качество знаний обучающихся</vt:lpstr>
      <vt:lpstr>4.2 Информация о выпускниках  МБУ ДО ДХШ им. М.М. Плисецкой,  поступивших в ССУЗ/ВУЗ в 2024 году</vt:lpstr>
      <vt:lpstr>4.3 Участие обучающихся в фестивалях,  конкурсах различных статусов</vt:lpstr>
      <vt:lpstr>4.4 Воспитательная работа</vt:lpstr>
      <vt:lpstr>4.5 Удовлетворенность качеством образования</vt:lpstr>
      <vt:lpstr>Удовлетворенность качеством образования</vt:lpstr>
      <vt:lpstr>Удовлетворенность качеством образования</vt:lpstr>
      <vt:lpstr>5. Социальная активность  и внешние связи учреждения</vt:lpstr>
      <vt:lpstr>5.1 Участие обучающихся в концертной деятельности, образовательных и социальных проектах</vt:lpstr>
      <vt:lpstr>5.1 Участие обучающихся в концертной деятельности,               образовательных и социальных проектах</vt:lpstr>
      <vt:lpstr>Участие обучающихся в концертной деятельности,               образовательных и социальных проектах</vt:lpstr>
      <vt:lpstr>5.2 Социальные партнеры</vt:lpstr>
      <vt:lpstr>5.2 Социальные партнеры</vt:lpstr>
      <vt:lpstr>6. Материально-техническое  оснащение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7. Финансово-экономическая деятельность</vt:lpstr>
      <vt:lpstr>7.1 Платные образовательные услуги</vt:lpstr>
      <vt:lpstr>7.2 Использование средств  от приносящей доход деятельности</vt:lpstr>
      <vt:lpstr>7.3 Направления использования бюджетных средств</vt:lpstr>
      <vt:lpstr>7.4 Благотворительность</vt:lpstr>
      <vt:lpstr>Заключение</vt:lpstr>
      <vt:lpstr>Планируемые проекты, программы на 2025 год:</vt:lpstr>
      <vt:lpstr>Планируемые концерты:</vt:lpstr>
      <vt:lpstr>Планируемые конкурсы профессионального мастерства, курсы повышения квалификации</vt:lpstr>
      <vt:lpstr>Планируемые конкурсы хореографического искусства</vt:lpstr>
      <vt:lpstr>Планируемые конкурсы хореографического искусства</vt:lpstr>
      <vt:lpstr>Планы на 2025 год: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Важнецова</dc:creator>
  <cp:lastModifiedBy>RePack by Diakov</cp:lastModifiedBy>
  <cp:revision>353</cp:revision>
  <dcterms:created xsi:type="dcterms:W3CDTF">2020-08-06T09:20:03Z</dcterms:created>
  <dcterms:modified xsi:type="dcterms:W3CDTF">2025-03-17T08:50:54Z</dcterms:modified>
</cp:coreProperties>
</file>